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5" r:id="rId2"/>
    <p:sldMasterId id="2147483711" r:id="rId3"/>
    <p:sldMasterId id="2147483723" r:id="rId4"/>
  </p:sldMasterIdLst>
  <p:notesMasterIdLst>
    <p:notesMasterId r:id="rId21"/>
  </p:notesMasterIdLst>
  <p:sldIdLst>
    <p:sldId id="476" r:id="rId5"/>
    <p:sldId id="769" r:id="rId6"/>
    <p:sldId id="786" r:id="rId7"/>
    <p:sldId id="788" r:id="rId8"/>
    <p:sldId id="787" r:id="rId9"/>
    <p:sldId id="739" r:id="rId10"/>
    <p:sldId id="794" r:id="rId11"/>
    <p:sldId id="765" r:id="rId12"/>
    <p:sldId id="791" r:id="rId13"/>
    <p:sldId id="792" r:id="rId14"/>
    <p:sldId id="713" r:id="rId15"/>
    <p:sldId id="745" r:id="rId16"/>
    <p:sldId id="784" r:id="rId17"/>
    <p:sldId id="789" r:id="rId18"/>
    <p:sldId id="790" r:id="rId19"/>
    <p:sldId id="793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01853C"/>
    <a:srgbClr val="CC0066"/>
    <a:srgbClr val="9900CC"/>
    <a:srgbClr val="FFFFFF"/>
    <a:srgbClr val="F4C672"/>
    <a:srgbClr val="FDDD9D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62" autoAdjust="0"/>
    <p:restoredTop sz="95872" autoAdjust="0"/>
  </p:normalViewPr>
  <p:slideViewPr>
    <p:cSldViewPr>
      <p:cViewPr varScale="1">
        <p:scale>
          <a:sx n="113" d="100"/>
          <a:sy n="113" d="100"/>
        </p:scale>
        <p:origin x="8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6/21/17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67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Suggested rework</a:t>
            </a:r>
          </a:p>
          <a:p>
            <a:r>
              <a:rPr lang="en-US" baseline="0" dirty="0" smtClean="0"/>
              <a:t>Add bullet on What we are doing</a:t>
            </a:r>
          </a:p>
          <a:p>
            <a:r>
              <a:rPr lang="en-US" baseline="0" dirty="0" smtClean="0"/>
              <a:t>Rolf to find another plot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1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209800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 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buClr>
                <a:srgbClr val="C00000"/>
              </a:buClr>
            </a:pPr>
            <a:endParaRPr lang="en-US" dirty="0">
              <a:solidFill>
                <a:srgbClr val="002060"/>
              </a:solidFill>
              <a:latin typeface="Times"/>
              <a:ea typeface=""/>
              <a:cs typeface=""/>
            </a:endParaRPr>
          </a:p>
          <a:p>
            <a:pPr eaLnBrk="0" hangingPunct="0"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000" b="1" dirty="0">
              <a:solidFill>
                <a:srgbClr val="C0000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209800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64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buClr>
                <a:srgbClr val="C00000"/>
              </a:buClr>
            </a:pPr>
            <a:endParaRPr lang="en-US" dirty="0">
              <a:solidFill>
                <a:srgbClr val="002060"/>
              </a:solidFill>
              <a:latin typeface="Times"/>
              <a:ea typeface=""/>
              <a:cs typeface=""/>
            </a:endParaRPr>
          </a:p>
          <a:p>
            <a:pPr eaLnBrk="0" hangingPunct="0"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000" b="1" dirty="0">
              <a:solidFill>
                <a:srgbClr val="C0000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209800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buClr>
                <a:srgbClr val="C00000"/>
              </a:buClr>
            </a:pPr>
            <a:endParaRPr lang="en-US" dirty="0">
              <a:solidFill>
                <a:srgbClr val="002060"/>
              </a:solidFill>
              <a:latin typeface="Times"/>
              <a:ea typeface=""/>
              <a:cs typeface=""/>
            </a:endParaRPr>
          </a:p>
          <a:p>
            <a:pPr eaLnBrk="0" hangingPunct="0"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000" b="1" dirty="0">
              <a:solidFill>
                <a:srgbClr val="C0000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2400" y="65151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160762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 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Times"/>
              <a:ea typeface=""/>
              <a:cs typeface="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E6493B8-E6F1-49BF-86F6-96CAC3570931}" type="slidenum">
              <a:rPr lang="en-US" sz="1800">
                <a:solidFill>
                  <a:prstClr val="white"/>
                </a:solidFill>
                <a:latin typeface="Times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prstClr val="white"/>
              </a:solidFill>
              <a:latin typeface="Times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BD7B1-9884-3744-8F3D-8DBFAAA6FB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05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EE79-C1DC-4E4C-AB64-A60658D06E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53338" cy="336200"/>
            <a:chOff x="0" y="0"/>
            <a:chExt cx="9153338" cy="3362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336200"/>
              <a:ext cx="9153338" cy="0"/>
            </a:xfrm>
            <a:prstGeom prst="line">
              <a:avLst/>
            </a:prstGeom>
            <a:ln w="57150" cmpd="sng">
              <a:solidFill>
                <a:srgbClr val="6D002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0" y="0"/>
              <a:ext cx="9144000" cy="308183"/>
            </a:xfrm>
            <a:prstGeom prst="rect">
              <a:avLst/>
            </a:prstGeom>
            <a:solidFill>
              <a:srgbClr val="DFDFDF"/>
            </a:solidFill>
            <a:ln>
              <a:solidFill>
                <a:srgbClr val="DFDFD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24CF-BF57-F949-9C80-D9D618B500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53338" cy="336200"/>
            <a:chOff x="0" y="0"/>
            <a:chExt cx="9153338" cy="3362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336200"/>
              <a:ext cx="9153338" cy="0"/>
            </a:xfrm>
            <a:prstGeom prst="line">
              <a:avLst/>
            </a:prstGeom>
            <a:ln w="57150" cmpd="sng">
              <a:solidFill>
                <a:srgbClr val="6D002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0" y="0"/>
              <a:ext cx="9144000" cy="308183"/>
            </a:xfrm>
            <a:prstGeom prst="rect">
              <a:avLst/>
            </a:prstGeom>
            <a:solidFill>
              <a:srgbClr val="DFDFDF"/>
            </a:solidFill>
            <a:ln>
              <a:solidFill>
                <a:srgbClr val="DFDFD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7580-39A1-F14C-B25C-B938A216B4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E58F1-2779-FB4A-A335-E29689E2D7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6FF9-F8C4-7044-925E-5E105A93A4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0E54-EE30-0A4B-9CD3-5636448D86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D977-9129-AE42-8141-36063B5BC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A8C3-6400-3347-BD78-48AAC38E36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DA11-CEB1-C741-8F48-359705D8EF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A3D3-9366-9F4E-8861-A28698DE32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ubTitle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subTitle"/>
          </p:nvPr>
        </p:nvSpPr>
        <p:spPr>
          <a:xfrm>
            <a:off x="457171" y="273352"/>
            <a:ext cx="8228437" cy="53073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3927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" name="Picture 32"/>
          <p:cNvPicPr/>
          <p:nvPr/>
        </p:nvPicPr>
        <p:blipFill>
          <a:blip r:embed="rId2"/>
          <a:stretch/>
        </p:blipFill>
        <p:spPr>
          <a:xfrm>
            <a:off x="2079478" y="1604514"/>
            <a:ext cx="4984151" cy="3977158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079478" y="1604514"/>
            <a:ext cx="4984151" cy="39771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83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0390A65-9E24-9048-BD95-F374DAE92C9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6/21/17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92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5441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76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11560" y="1240304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Hall A/C Collaboration Meeting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June 2018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50875"/>
            <a:ext cx="5436096" cy="347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3446797"/>
            <a:ext cx="3781052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3" y="2763427"/>
            <a:ext cx="4620794" cy="306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18864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APEX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3600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- </a:t>
            </a:r>
            <a:r>
              <a:rPr lang="en-US" sz="2000" dirty="0"/>
              <a:t>The </a:t>
            </a:r>
            <a:r>
              <a:rPr lang="en-US" sz="2000" dirty="0" smtClean="0"/>
              <a:t>septum </a:t>
            </a:r>
            <a:r>
              <a:rPr lang="en-US" sz="2000" dirty="0"/>
              <a:t>magnet is in the </a:t>
            </a:r>
            <a:r>
              <a:rPr lang="en-US" sz="2000" dirty="0" smtClean="0"/>
              <a:t>Hall, ready </a:t>
            </a:r>
            <a:r>
              <a:rPr lang="en-US" sz="2000" dirty="0"/>
              <a:t>to install vacuum channels and </a:t>
            </a:r>
            <a:r>
              <a:rPr lang="en-US" sz="2000" dirty="0" smtClean="0"/>
              <a:t>field </a:t>
            </a:r>
            <a:r>
              <a:rPr lang="en-US" sz="2000" dirty="0"/>
              <a:t>test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- Last part of the vacuum system - the extension box </a:t>
            </a:r>
            <a:r>
              <a:rPr lang="en-US" sz="2000" dirty="0" smtClean="0"/>
              <a:t>- will </a:t>
            </a:r>
            <a:r>
              <a:rPr lang="en-US" sz="2000" dirty="0"/>
              <a:t>be ready in a week and shipped by </a:t>
            </a:r>
            <a:r>
              <a:rPr lang="en-US" sz="2000" dirty="0" smtClean="0"/>
              <a:t>air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dirty="0" smtClean="0"/>
              <a:t>Considering HRS </a:t>
            </a:r>
            <a:r>
              <a:rPr lang="en-US" sz="2000" dirty="0"/>
              <a:t>DAQ upgrade (replacement of the delay lines by </a:t>
            </a:r>
            <a:r>
              <a:rPr lang="en-US" sz="2000" dirty="0" err="1"/>
              <a:t>fADC</a:t>
            </a:r>
            <a:r>
              <a:rPr lang="en-US" sz="2000" dirty="0"/>
              <a:t> for GC+S2+S0) in coordination with Tritium  </a:t>
            </a:r>
            <a:r>
              <a:rPr lang="en-US" sz="2000" dirty="0"/>
              <a:t/>
            </a:r>
            <a:br>
              <a:rPr lang="en-US" sz="2000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38" y="2699687"/>
            <a:ext cx="5004866" cy="3753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680" y="836712"/>
            <a:ext cx="2987824" cy="2240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38" y="836713"/>
            <a:ext cx="217149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26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7" y="827584"/>
            <a:ext cx="5642605" cy="5121696"/>
          </a:xfrm>
        </p:spPr>
        <p:txBody>
          <a:bodyPr/>
          <a:lstStyle/>
          <a:p>
            <a:pPr eaLnBrk="1" hangingPunct="1"/>
            <a:r>
              <a:rPr lang="en-US" sz="1400" dirty="0" smtClean="0"/>
              <a:t>Project started FY2013</a:t>
            </a:r>
          </a:p>
          <a:p>
            <a:pPr lvl="1" eaLnBrk="1" hangingPunct="1"/>
            <a:r>
              <a:rPr lang="en-US" sz="1400" b="1" i="1" u="sng" dirty="0" smtClean="0">
                <a:solidFill>
                  <a:srgbClr val="7030A0"/>
                </a:solidFill>
              </a:rPr>
              <a:t>Successfully closed out June 2015!!</a:t>
            </a:r>
          </a:p>
          <a:p>
            <a:pPr lvl="1" eaLnBrk="1" hangingPunct="1"/>
            <a:r>
              <a:rPr lang="en-US" sz="1400" dirty="0" smtClean="0"/>
              <a:t>Successful </a:t>
            </a:r>
            <a:r>
              <a:rPr lang="en-US" sz="1400" dirty="0" err="1" smtClean="0"/>
              <a:t>GMn</a:t>
            </a:r>
            <a:r>
              <a:rPr lang="en-US" sz="1400" dirty="0" smtClean="0"/>
              <a:t> ERR June </a:t>
            </a:r>
            <a:r>
              <a:rPr lang="en-US" sz="1400" dirty="0" smtClean="0"/>
              <a:t>15,16 (some work to do)</a:t>
            </a:r>
            <a:endParaRPr lang="en-US" sz="14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Spectrometer, Infrastructure, ECAL work at </a:t>
            </a:r>
            <a:r>
              <a:rPr lang="en-US" sz="1400" dirty="0" err="1" smtClean="0">
                <a:solidFill>
                  <a:srgbClr val="002060"/>
                </a:solidFill>
              </a:rPr>
              <a:t>JLab</a:t>
            </a:r>
            <a:endParaRPr lang="en-US" sz="14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US" sz="1400" dirty="0" smtClean="0"/>
              <a:t>GEM construction at UVA, </a:t>
            </a:r>
            <a:r>
              <a:rPr lang="en-US" sz="1400" dirty="0"/>
              <a:t>INFN and HCAL Hadron calorimeter from </a:t>
            </a:r>
            <a:r>
              <a:rPr lang="en-US" sz="1400" dirty="0" smtClean="0"/>
              <a:t>CMU now at/arriving at </a:t>
            </a:r>
            <a:r>
              <a:rPr lang="en-US" sz="1400" dirty="0" err="1" smtClean="0"/>
              <a:t>JLab</a:t>
            </a:r>
            <a:endParaRPr lang="en-US" sz="1400" dirty="0" smtClean="0"/>
          </a:p>
          <a:p>
            <a:pPr eaLnBrk="1" hangingPunct="1"/>
            <a:r>
              <a:rPr lang="en-US" sz="1400" dirty="0" smtClean="0"/>
              <a:t>Coordinate detector from Idaho State, CNU on </a:t>
            </a:r>
            <a:r>
              <a:rPr lang="en-US" sz="1400" dirty="0" smtClean="0"/>
              <a:t>site</a:t>
            </a:r>
            <a:endParaRPr lang="en-US" sz="1400" dirty="0"/>
          </a:p>
          <a:p>
            <a:pPr eaLnBrk="1" hangingPunct="1"/>
            <a:r>
              <a:rPr lang="en-US" sz="1400" dirty="0" smtClean="0"/>
              <a:t>Just approved a new run group proposal, </a:t>
            </a:r>
            <a:r>
              <a:rPr lang="en-US" sz="1400" i="1" dirty="0"/>
              <a:t>Measurement of Kaon Structure Function through Tagged Deep Inelastic Scattering</a:t>
            </a:r>
            <a:r>
              <a:rPr lang="en-US" sz="1400" dirty="0"/>
              <a:t> </a:t>
            </a:r>
            <a:r>
              <a:rPr lang="en-US" sz="1400" dirty="0" smtClean="0"/>
              <a:t>(see K. Park talk tomorrow)</a:t>
            </a:r>
            <a:endParaRPr lang="en-US" sz="14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8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9" name="Picture 8" descr="cd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714" y="3312895"/>
            <a:ext cx="4187254" cy="31404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081" y="3401340"/>
            <a:ext cx="33283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</a:t>
            </a:r>
            <a:r>
              <a:rPr lang="en-US" sz="1600" smtClean="0"/>
              <a:t>module constructed at </a:t>
            </a:r>
            <a:r>
              <a:rPr lang="en-US" sz="1600" dirty="0" err="1" smtClean="0"/>
              <a:t>JLab</a:t>
            </a:r>
            <a:r>
              <a:rPr lang="en-US" sz="1600" dirty="0" smtClean="0"/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2" name="Picture 11" descr="IMG_26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122" y="684186"/>
            <a:ext cx="4540432" cy="3405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346528"/>
            <a:ext cx="4176464" cy="31323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03421" y="2673195"/>
            <a:ext cx="3540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84" y="5994450"/>
            <a:ext cx="33283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SBS equipment in </a:t>
            </a:r>
            <a:r>
              <a:rPr lang="en-US" sz="1600" dirty="0" err="1" smtClean="0"/>
              <a:t>JLab</a:t>
            </a:r>
            <a:r>
              <a:rPr lang="en-US" sz="1600" dirty="0" smtClean="0"/>
              <a:t> test lab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652120" y="2996952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995936" y="3573016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540568" y="98072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Director’s cost, schedule, technical review December 2016</a:t>
            </a:r>
          </a:p>
          <a:p>
            <a:pPr lvl="2" eaLnBrk="1" hangingPunct="1">
              <a:buFont typeface="Arial"/>
              <a:buChar char="•"/>
            </a:pPr>
            <a:r>
              <a:rPr lang="en-US" sz="1800" i="1" u="sng" dirty="0" smtClean="0">
                <a:solidFill>
                  <a:srgbClr val="7030A0"/>
                </a:solidFill>
                <a:latin typeface="Arial"/>
                <a:cs typeface="Arial"/>
              </a:rPr>
              <a:t>CD0 January 2017,</a:t>
            </a:r>
            <a:r>
              <a:rPr lang="en-US" sz="1800" i="1" dirty="0" smtClean="0">
                <a:solidFill>
                  <a:srgbClr val="7030A0"/>
                </a:solidFill>
                <a:latin typeface="Arial"/>
                <a:cs typeface="Arial"/>
              </a:rPr>
              <a:t> but project “paused”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7030A0"/>
                </a:solidFill>
                <a:latin typeface="Arial"/>
                <a:cs typeface="Arial"/>
              </a:rPr>
              <a:t>ESR-II was funded, but funds (~$8M now being re-rerouted to CHL upgrade)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Supporting ongoing magnet and collimator development work at MIT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Some polarimetry </a:t>
            </a: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and parity beamline instrumentation </a:t>
            </a: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was tested </a:t>
            </a: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symbiotically to Hall A </a:t>
            </a: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DVCS/</a:t>
            </a:r>
            <a:r>
              <a:rPr lang="en-US" sz="1800" dirty="0" err="1" smtClean="0">
                <a:solidFill>
                  <a:srgbClr val="002060"/>
                </a:solidFill>
                <a:latin typeface="Arial"/>
                <a:cs typeface="Arial"/>
              </a:rPr>
              <a:t>GMp</a:t>
            </a: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 running</a:t>
            </a:r>
            <a:endParaRPr lang="en-US" sz="1800" i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lvl="2" eaLnBrk="1" hangingPunct="1"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67649" y="6466363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9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30408" y="-195337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>
                <a:solidFill>
                  <a:srgbClr val="002060"/>
                </a:solidFill>
              </a:rPr>
              <a:t>SoLID</a:t>
            </a:r>
            <a:endParaRPr lang="en-US" sz="2800" b="0" dirty="0" smtClean="0">
              <a:solidFill>
                <a:srgbClr val="002060"/>
              </a:solidFill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776264" y="918180"/>
            <a:ext cx="50247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eaLnBrk="1" hangingPunct="1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Director’s </a:t>
            </a:r>
            <a:r>
              <a:rPr lang="en-US" sz="1400" dirty="0">
                <a:solidFill>
                  <a:schemeClr val="tx2"/>
                </a:solidFill>
              </a:rPr>
              <a:t>Review </a:t>
            </a:r>
            <a:r>
              <a:rPr lang="en-US" sz="1400" dirty="0" smtClean="0">
                <a:solidFill>
                  <a:schemeClr val="tx2"/>
                </a:solidFill>
              </a:rPr>
              <a:t>Feb. </a:t>
            </a:r>
            <a:r>
              <a:rPr lang="en-US" sz="1400" dirty="0">
                <a:solidFill>
                  <a:schemeClr val="tx2"/>
                </a:solidFill>
              </a:rPr>
              <a:t>2015</a:t>
            </a:r>
          </a:p>
          <a:p>
            <a:pPr lvl="2" eaLnBrk="1" hangingPunct="1"/>
            <a:r>
              <a:rPr lang="en-US" sz="1400" dirty="0" smtClean="0">
                <a:solidFill>
                  <a:schemeClr val="tx2"/>
                </a:solidFill>
              </a:rPr>
              <a:t> </a:t>
            </a:r>
          </a:p>
          <a:p>
            <a:pPr lvl="2" eaLnBrk="1" hangingPunct="1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U</a:t>
            </a:r>
            <a:r>
              <a:rPr lang="en-US" sz="1400" dirty="0" smtClean="0">
                <a:solidFill>
                  <a:schemeClr val="tx2"/>
                </a:solidFill>
              </a:rPr>
              <a:t>pdated </a:t>
            </a:r>
            <a:r>
              <a:rPr lang="en-US" sz="1400" dirty="0" err="1" smtClean="0">
                <a:solidFill>
                  <a:schemeClr val="tx2"/>
                </a:solidFill>
              </a:rPr>
              <a:t>pCDR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submitted to </a:t>
            </a:r>
            <a:r>
              <a:rPr lang="en-US" sz="1400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JLab</a:t>
            </a:r>
            <a:r>
              <a:rPr lang="en-US" sz="14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Director’s Office May 2017</a:t>
            </a:r>
          </a:p>
          <a:p>
            <a:pPr lvl="3"/>
            <a:r>
              <a:rPr lang="en-US" sz="1400" i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Currently under consideration</a:t>
            </a:r>
          </a:p>
          <a:p>
            <a:pPr lvl="2" eaLnBrk="1" hangingPunct="1">
              <a:buFont typeface="Arial"/>
              <a:buChar char="•"/>
            </a:pPr>
            <a:endParaRPr lang="en-US" sz="1400" dirty="0" smtClean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4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Science presentation to new Director May 2017</a:t>
            </a:r>
          </a:p>
          <a:p>
            <a:pPr lvl="2" eaLnBrk="1" hangingPunct="1">
              <a:buFont typeface="Arial"/>
              <a:buChar char="•"/>
            </a:pPr>
            <a:endParaRPr lang="en-US" sz="1400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4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Looking </a:t>
            </a:r>
            <a:r>
              <a:rPr lang="en-US" sz="1400" dirty="0">
                <a:solidFill>
                  <a:schemeClr val="accent4"/>
                </a:solidFill>
                <a:latin typeface="Arial" charset="0"/>
                <a:cs typeface="Arial" charset="0"/>
              </a:rPr>
              <a:t>towards Science Review in CY 2018, CD0 in </a:t>
            </a:r>
            <a:r>
              <a:rPr lang="en-US" sz="14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2020</a:t>
            </a:r>
          </a:p>
          <a:p>
            <a:pPr lvl="2" eaLnBrk="1" hangingPunct="1">
              <a:buFont typeface="Arial"/>
              <a:buChar char="•"/>
            </a:pPr>
            <a:endParaRPr lang="en-US" sz="1400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Continued </a:t>
            </a:r>
            <a:r>
              <a:rPr lang="en-US" sz="1400" dirty="0">
                <a:solidFill>
                  <a:schemeClr val="tx2"/>
                </a:solidFill>
              </a:rPr>
              <a:t>optimization</a:t>
            </a:r>
          </a:p>
          <a:p>
            <a:pPr lvl="2">
              <a:buFont typeface="Lucida Grande"/>
              <a:buChar char="-"/>
            </a:pPr>
            <a:r>
              <a:rPr lang="en-US" sz="1400" dirty="0">
                <a:solidFill>
                  <a:srgbClr val="002060"/>
                </a:solidFill>
              </a:rPr>
              <a:t> Magnetic field analysis</a:t>
            </a:r>
          </a:p>
          <a:p>
            <a:pPr lvl="2">
              <a:buFont typeface="Lucida Grande"/>
              <a:buChar char="-"/>
            </a:pPr>
            <a:r>
              <a:rPr lang="en-US" sz="1400" dirty="0">
                <a:solidFill>
                  <a:srgbClr val="002060"/>
                </a:solidFill>
              </a:rPr>
              <a:t> Support structures</a:t>
            </a:r>
          </a:p>
          <a:p>
            <a:pPr lvl="2">
              <a:buFont typeface="Lucida Grande"/>
              <a:buChar char="-"/>
            </a:pPr>
            <a:r>
              <a:rPr lang="en-US" sz="1400" dirty="0">
                <a:solidFill>
                  <a:srgbClr val="002060"/>
                </a:solidFill>
              </a:rPr>
              <a:t> Data acquisition </a:t>
            </a:r>
            <a:endParaRPr lang="en-US" sz="1400" dirty="0" smtClean="0">
              <a:solidFill>
                <a:srgbClr val="002060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CLEOII magnet acquisition</a:t>
            </a:r>
            <a:endParaRPr lang="en-US" sz="1400" dirty="0">
              <a:solidFill>
                <a:srgbClr val="002060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1400" dirty="0">
                <a:solidFill>
                  <a:schemeClr val="tx2"/>
                </a:solidFill>
              </a:rPr>
              <a:t> Backgrounds and simulation</a:t>
            </a:r>
            <a:endParaRPr lang="en-US" sz="1400" dirty="0">
              <a:solidFill>
                <a:srgbClr val="002060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1400" dirty="0">
                <a:solidFill>
                  <a:schemeClr val="tx2"/>
                </a:solidFill>
              </a:rPr>
              <a:t> Detector </a:t>
            </a:r>
            <a:r>
              <a:rPr lang="en-US" sz="1400" dirty="0" smtClean="0">
                <a:solidFill>
                  <a:schemeClr val="tx2"/>
                </a:solidFill>
              </a:rPr>
              <a:t>pre-R&amp;D</a:t>
            </a:r>
          </a:p>
          <a:p>
            <a:pPr marL="1200150" lvl="2" indent="-285750">
              <a:buFont typeface="Arial" charset="0"/>
              <a:buChar char="•"/>
            </a:pPr>
            <a:endParaRPr lang="en-US" sz="1400" dirty="0">
              <a:solidFill>
                <a:schemeClr val="tx2"/>
              </a:solidFill>
            </a:endParaRPr>
          </a:p>
          <a:p>
            <a:pPr marL="1200150" lvl="2" indent="-285750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</a:t>
            </a:r>
            <a:r>
              <a:rPr lang="en-US" sz="1400" dirty="0" smtClean="0">
                <a:solidFill>
                  <a:schemeClr val="tx2"/>
                </a:solidFill>
              </a:rPr>
              <a:t>nother run </a:t>
            </a:r>
            <a:r>
              <a:rPr lang="en-US" sz="1400" dirty="0">
                <a:solidFill>
                  <a:schemeClr val="tx2"/>
                </a:solidFill>
              </a:rPr>
              <a:t>group </a:t>
            </a:r>
            <a:r>
              <a:rPr lang="en-US" sz="1400" dirty="0" smtClean="0">
                <a:solidFill>
                  <a:schemeClr val="tx2"/>
                </a:solidFill>
              </a:rPr>
              <a:t>proposal for upcoming </a:t>
            </a:r>
            <a:r>
              <a:rPr lang="en-US" sz="1400" dirty="0" smtClean="0">
                <a:solidFill>
                  <a:schemeClr val="tx2"/>
                </a:solidFill>
              </a:rPr>
              <a:t>PAC is under consideration, </a:t>
            </a:r>
            <a:r>
              <a:rPr lang="en-US" sz="1400" i="1" dirty="0" smtClean="0"/>
              <a:t>Transverse Target </a:t>
            </a:r>
            <a:r>
              <a:rPr lang="en-US" sz="1400" i="1" dirty="0"/>
              <a:t>Single-Spin Asymmetry in Exclusive Pi- </a:t>
            </a:r>
            <a:r>
              <a:rPr lang="en-US" sz="1400" i="1" dirty="0" smtClean="0"/>
              <a:t>Production </a:t>
            </a:r>
            <a:r>
              <a:rPr lang="en-US" sz="1400" dirty="0" smtClean="0"/>
              <a:t>(G. Huber)</a:t>
            </a:r>
          </a:p>
          <a:p>
            <a:pPr marL="1657350" lvl="3" indent="-285750">
              <a:buFont typeface=".AppleSystemUIFont" charset="-120"/>
              <a:buChar char="-"/>
            </a:pPr>
            <a:r>
              <a:rPr lang="en-US" sz="1400" dirty="0" smtClean="0"/>
              <a:t>submitted </a:t>
            </a:r>
            <a:r>
              <a:rPr lang="en-US" sz="1400" dirty="0"/>
              <a:t>a similar </a:t>
            </a:r>
            <a:r>
              <a:rPr lang="en-US" sz="1400" dirty="0" smtClean="0"/>
              <a:t>proposal </a:t>
            </a:r>
            <a:r>
              <a:rPr lang="en-US" sz="1400" dirty="0"/>
              <a:t>last </a:t>
            </a:r>
            <a:r>
              <a:rPr lang="en-US" sz="1400" dirty="0" smtClean="0"/>
              <a:t>year</a:t>
            </a:r>
            <a:endParaRPr lang="en-US" sz="1800" dirty="0">
              <a:solidFill>
                <a:schemeClr val="accent4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8472" y="3501008"/>
            <a:ext cx="478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79235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10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64704"/>
            <a:ext cx="4809506" cy="2702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457379"/>
            <a:ext cx="4782679" cy="29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611560" y="653156"/>
            <a:ext cx="6426714" cy="4000500"/>
          </a:xfrm>
        </p:spPr>
        <p:txBody>
          <a:bodyPr/>
          <a:lstStyle/>
          <a:p>
            <a:endParaRPr lang="en-US" sz="1350" i="1" dirty="0"/>
          </a:p>
          <a:p>
            <a:endParaRPr lang="en-US" sz="1350" i="1" dirty="0"/>
          </a:p>
          <a:p>
            <a:r>
              <a:rPr lang="en-US" sz="1600" i="1" dirty="0" err="1"/>
              <a:t>Rosenbluth</a:t>
            </a:r>
            <a:r>
              <a:rPr lang="en-US" sz="1600" i="1" dirty="0"/>
              <a:t> Separation of the pi0 </a:t>
            </a:r>
            <a:r>
              <a:rPr lang="en-US" sz="1600" i="1" dirty="0" err="1"/>
              <a:t>Electroproduction</a:t>
            </a:r>
            <a:r>
              <a:rPr lang="en-US" sz="1600" i="1" dirty="0"/>
              <a:t> Cross Section off the Neutron, </a:t>
            </a:r>
            <a:r>
              <a:rPr lang="en-US" sz="1600" dirty="0"/>
              <a:t>M. </a:t>
            </a:r>
            <a:r>
              <a:rPr lang="en-US" sz="1600" dirty="0" err="1"/>
              <a:t>Mazouz</a:t>
            </a:r>
            <a:r>
              <a:rPr lang="en-US" sz="1600" dirty="0"/>
              <a:t> et al., Phys. Rev. Lett. </a:t>
            </a:r>
            <a:r>
              <a:rPr lang="is-IS" sz="1600" dirty="0"/>
              <a:t>118 (2017) no.22, 222002 </a:t>
            </a:r>
          </a:p>
          <a:p>
            <a:r>
              <a:rPr lang="en-US" sz="1600" i="1" dirty="0"/>
              <a:t>First </a:t>
            </a:r>
            <a:r>
              <a:rPr lang="en-US" sz="1600" i="1" dirty="0" smtClean="0"/>
              <a:t>Measurement </a:t>
            </a:r>
            <a:r>
              <a:rPr lang="en-US" sz="1600" i="1" dirty="0"/>
              <a:t>of </a:t>
            </a:r>
            <a:r>
              <a:rPr lang="en-US" sz="1600" i="1" dirty="0" err="1" smtClean="0"/>
              <a:t>Unpolarized</a:t>
            </a:r>
            <a:r>
              <a:rPr lang="en-US" sz="1600" i="1" dirty="0" smtClean="0"/>
              <a:t> </a:t>
            </a:r>
            <a:r>
              <a:rPr lang="en-US" sz="1600" i="1" dirty="0"/>
              <a:t>SIDIS </a:t>
            </a:r>
            <a:r>
              <a:rPr lang="en-US" sz="1600" i="1" dirty="0" smtClean="0"/>
              <a:t>Cross Section </a:t>
            </a:r>
            <a:r>
              <a:rPr lang="en-US" sz="1600" i="1" dirty="0"/>
              <a:t>and </a:t>
            </a:r>
            <a:r>
              <a:rPr lang="en-US" sz="1600" i="1" dirty="0" smtClean="0"/>
              <a:t>Cross Section Ratios </a:t>
            </a:r>
            <a:r>
              <a:rPr lang="en-US" sz="1600" i="1" dirty="0"/>
              <a:t>from a 3He target, </a:t>
            </a:r>
            <a:r>
              <a:rPr lang="nb-NO" sz="1600" dirty="0" err="1"/>
              <a:t>X</a:t>
            </a:r>
            <a:r>
              <a:rPr lang="nb-NO" sz="1600" dirty="0"/>
              <a:t>. </a:t>
            </a:r>
            <a:r>
              <a:rPr lang="nb-NO" sz="1600" dirty="0" err="1"/>
              <a:t>Yan</a:t>
            </a:r>
            <a:r>
              <a:rPr lang="nb-NO" sz="1600" dirty="0"/>
              <a:t> </a:t>
            </a:r>
            <a:r>
              <a:rPr lang="nb-NO" sz="1600" i="1" dirty="0"/>
              <a:t>et al., </a:t>
            </a:r>
            <a:r>
              <a:rPr lang="is-IS" sz="1600" dirty="0"/>
              <a:t>Phys.Rev. C95 (2017) no.3, 035209 </a:t>
            </a:r>
            <a:endParaRPr lang="en-US" sz="1600" dirty="0"/>
          </a:p>
          <a:p>
            <a:r>
              <a:rPr lang="en-US" sz="1600" i="1" dirty="0"/>
              <a:t>Extraction of the Neutron Electric Form Factor from Measurements of Inclusive Double Spin Asymmetries, </a:t>
            </a:r>
            <a:r>
              <a:rPr lang="en-US" sz="1600" dirty="0"/>
              <a:t>V. </a:t>
            </a:r>
            <a:r>
              <a:rPr lang="en-US" sz="1600" dirty="0" err="1"/>
              <a:t>Sulkosky</a:t>
            </a:r>
            <a:r>
              <a:rPr lang="en-US" sz="1600" dirty="0"/>
              <a:t> et al., arXiv:1704.06253, submitted for publication </a:t>
            </a:r>
          </a:p>
          <a:p>
            <a:r>
              <a:rPr lang="en-US" sz="1600" i="1" dirty="0"/>
              <a:t>A Glimpse of Gluons through Deeply Virtual Compton Scattering on the Proton,</a:t>
            </a:r>
            <a:r>
              <a:rPr lang="en-US" sz="1600" b="1" dirty="0"/>
              <a:t> </a:t>
            </a:r>
            <a:r>
              <a:rPr lang="en-US" sz="1600" dirty="0"/>
              <a:t>M. </a:t>
            </a:r>
            <a:r>
              <a:rPr lang="en-US" sz="1600" dirty="0" err="1"/>
              <a:t>Defurne</a:t>
            </a:r>
            <a:r>
              <a:rPr lang="en-US" sz="1600" dirty="0"/>
              <a:t> et al., arXiv:1703.09442, submitted for publication </a:t>
            </a:r>
          </a:p>
          <a:p>
            <a:r>
              <a:rPr lang="en-US" sz="1600" i="1" dirty="0" err="1"/>
              <a:t>JLab</a:t>
            </a:r>
            <a:r>
              <a:rPr lang="en-US" sz="1600" i="1" dirty="0"/>
              <a:t> Measurements of the 3He Form Factors at Large Momentum Transfers, </a:t>
            </a:r>
            <a:r>
              <a:rPr lang="en-US" sz="1600" dirty="0"/>
              <a:t>A. </a:t>
            </a:r>
            <a:r>
              <a:rPr lang="en-US" sz="1600" dirty="0" err="1"/>
              <a:t>Camsonne</a:t>
            </a:r>
            <a:r>
              <a:rPr lang="en-US" sz="1600" dirty="0"/>
              <a:t> et al., </a:t>
            </a:r>
            <a:r>
              <a:rPr lang="nb-NO" sz="1600" dirty="0"/>
              <a:t>arXiv:1610.07456, </a:t>
            </a:r>
            <a:r>
              <a:rPr lang="nb-NO" sz="1600" dirty="0" err="1"/>
              <a:t>submitted</a:t>
            </a:r>
            <a:r>
              <a:rPr lang="nb-NO" sz="1600" dirty="0"/>
              <a:t> for </a:t>
            </a:r>
            <a:r>
              <a:rPr lang="nb-NO" sz="1600" dirty="0" err="1"/>
              <a:t>publication</a:t>
            </a:r>
            <a:endParaRPr lang="nb-NO" sz="1600" dirty="0"/>
          </a:p>
          <a:p>
            <a:endParaRPr lang="nb-NO" sz="1600" dirty="0" smtClean="0"/>
          </a:p>
          <a:p>
            <a:r>
              <a:rPr lang="nb-NO" sz="1800" i="1" u="sng" dirty="0" smtClean="0">
                <a:solidFill>
                  <a:srgbClr val="7030A0"/>
                </a:solidFill>
              </a:rPr>
              <a:t>Am I </a:t>
            </a:r>
            <a:r>
              <a:rPr lang="nb-NO" sz="1800" i="1" u="sng" dirty="0" err="1" smtClean="0">
                <a:solidFill>
                  <a:srgbClr val="7030A0"/>
                </a:solidFill>
              </a:rPr>
              <a:t>missing</a:t>
            </a:r>
            <a:r>
              <a:rPr lang="nb-NO" sz="1800" i="1" u="sng" dirty="0" smtClean="0">
                <a:solidFill>
                  <a:srgbClr val="7030A0"/>
                </a:solidFill>
              </a:rPr>
              <a:t> </a:t>
            </a:r>
            <a:r>
              <a:rPr lang="nb-NO" sz="1800" i="1" u="sng" dirty="0" err="1" smtClean="0">
                <a:solidFill>
                  <a:srgbClr val="7030A0"/>
                </a:solidFill>
              </a:rPr>
              <a:t>anything</a:t>
            </a:r>
            <a:r>
              <a:rPr lang="nb-NO" sz="1800" i="1" u="sng" dirty="0" smtClean="0">
                <a:solidFill>
                  <a:srgbClr val="7030A0"/>
                </a:solidFill>
              </a:rPr>
              <a:t>?</a:t>
            </a:r>
            <a:endParaRPr lang="nb-NO" sz="1800" i="1" u="sng" dirty="0">
              <a:solidFill>
                <a:srgbClr val="7030A0"/>
              </a:solidFill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93958" y="5732394"/>
            <a:ext cx="1428750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050">
                <a:solidFill>
                  <a:schemeClr val="bg1"/>
                </a:solidFill>
              </a:rPr>
              <a:pPr/>
              <a:t>14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50141"/>
            <a:ext cx="50207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Hall A Publications </a:t>
            </a:r>
            <a:r>
              <a:rPr lang="en-US" sz="2000" dirty="0">
                <a:solidFill>
                  <a:srgbClr val="002060"/>
                </a:solidFill>
              </a:rPr>
              <a:t>in 2017</a:t>
            </a:r>
          </a:p>
          <a:p>
            <a:pPr algn="ctr"/>
            <a:r>
              <a:rPr lang="en-US" sz="1500" dirty="0">
                <a:solidFill>
                  <a:srgbClr val="002060"/>
                </a:solidFill>
              </a:rPr>
              <a:t>(Hall results only – more from other staff activities)</a:t>
            </a:r>
          </a:p>
        </p:txBody>
      </p:sp>
    </p:spTree>
    <p:extLst>
      <p:ext uri="{BB962C8B-B14F-4D97-AF65-F5344CB8AC3E}">
        <p14:creationId xmlns:p14="http://schemas.microsoft.com/office/powerpoint/2010/main" val="2127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New Postdoctoral </a:t>
            </a:r>
            <a:r>
              <a:rPr lang="en-US" dirty="0">
                <a:solidFill>
                  <a:srgbClr val="7030A0"/>
                </a:solidFill>
              </a:rPr>
              <a:t>F</a:t>
            </a:r>
            <a:r>
              <a:rPr lang="en-US" dirty="0" smtClean="0">
                <a:solidFill>
                  <a:srgbClr val="7030A0"/>
                </a:solidFill>
              </a:rPr>
              <a:t>ellows</a:t>
            </a:r>
          </a:p>
          <a:p>
            <a:pPr marL="457200" lvl="1" indent="0">
              <a:buNone/>
            </a:pPr>
            <a:r>
              <a:rPr lang="en-US" dirty="0"/>
              <a:t>Holly </a:t>
            </a:r>
            <a:r>
              <a:rPr lang="en-US" dirty="0" err="1" smtClean="0"/>
              <a:t>Szumila</a:t>
            </a:r>
            <a:r>
              <a:rPr lang="en-US" dirty="0" smtClean="0"/>
              <a:t>-Vance </a:t>
            </a:r>
            <a:r>
              <a:rPr lang="de-DE" dirty="0" smtClean="0"/>
              <a:t>(C)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Marco </a:t>
            </a:r>
            <a:r>
              <a:rPr lang="en-US" dirty="0" err="1" smtClean="0"/>
              <a:t>Carmignotto</a:t>
            </a:r>
            <a:r>
              <a:rPr lang="en-US" dirty="0" smtClean="0"/>
              <a:t> (A)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564904"/>
            <a:ext cx="4775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PARTY!!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052736"/>
            <a:ext cx="7772400" cy="5334000"/>
          </a:xfrm>
        </p:spPr>
        <p:txBody>
          <a:bodyPr/>
          <a:lstStyle/>
          <a:p>
            <a:r>
              <a:rPr lang="en-US" dirty="0" smtClean="0"/>
              <a:t>At my house, </a:t>
            </a:r>
            <a:r>
              <a:rPr lang="en-US" smtClean="0"/>
              <a:t>6:30 tonight</a:t>
            </a:r>
            <a:endParaRPr lang="en-US" dirty="0" smtClean="0"/>
          </a:p>
          <a:p>
            <a:r>
              <a:rPr lang="en-US" dirty="0" smtClean="0"/>
              <a:t>Flyers on coffee table</a:t>
            </a:r>
          </a:p>
          <a:p>
            <a:r>
              <a:rPr lang="en-US" dirty="0" smtClean="0"/>
              <a:t>All welcome/encouraged – the more the merrier!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gip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8013" y="4365104"/>
            <a:ext cx="3629003" cy="2071556"/>
          </a:xfrm>
          <a:prstGeom prst="rect">
            <a:avLst/>
          </a:prstGeom>
        </p:spPr>
      </p:pic>
      <p:pic>
        <p:nvPicPr>
          <p:cNvPr id="9" name="giphy-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3015" y="2754748"/>
            <a:ext cx="2997497" cy="2560362"/>
          </a:xfrm>
          <a:prstGeom prst="rect">
            <a:avLst/>
          </a:prstGeom>
        </p:spPr>
      </p:pic>
      <p:pic>
        <p:nvPicPr>
          <p:cNvPr id="11" name="giphy-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754748"/>
            <a:ext cx="4512923" cy="246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</a:t>
            </a:r>
            <a:r>
              <a:rPr lang="en-US" sz="2400" b="0" dirty="0" smtClean="0"/>
              <a:t>Schedule from 1/2017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793159"/>
              </p:ext>
            </p:extLst>
          </p:nvPr>
        </p:nvGraphicFramePr>
        <p:xfrm>
          <a:off x="827584" y="1041559"/>
          <a:ext cx="6768752" cy="4163073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224136"/>
                <a:gridCol w="1152128"/>
                <a:gridCol w="1224136"/>
                <a:gridCol w="1008112"/>
                <a:gridCol w="1080120"/>
                <a:gridCol w="1080120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65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0" kern="1200" dirty="0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0" kern="1200" dirty="0" err="1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0" kern="1200" dirty="0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  <a:endParaRPr kumimoji="0" lang="en-US" sz="19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673054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2016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172754"/>
            <a:ext cx="720080" cy="104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3560650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8752" y="5673442"/>
            <a:ext cx="248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SBS</a:t>
            </a:r>
            <a:r>
              <a:rPr lang="en-US" sz="2000" i="1" dirty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2019? </a:t>
            </a:r>
          </a:p>
          <a:p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MOLLER, </a:t>
            </a:r>
            <a:r>
              <a:rPr lang="en-US" sz="2000" i="1" dirty="0" err="1" smtClean="0">
                <a:solidFill>
                  <a:srgbClr val="002060"/>
                </a:solidFill>
                <a:latin typeface="Constantia"/>
                <a:cs typeface="Constantia"/>
              </a:rPr>
              <a:t>SoLID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  <a:sym typeface="Wingdings"/>
              </a:rPr>
              <a:t></a:t>
            </a:r>
            <a:endParaRPr lang="en-US" sz="2000" i="1" dirty="0">
              <a:solidFill>
                <a:srgbClr val="002060"/>
              </a:solidFill>
              <a:latin typeface="Constantia"/>
              <a:cs typeface="Constantia"/>
            </a:endParaRPr>
          </a:p>
        </p:txBody>
      </p:sp>
      <p:sp>
        <p:nvSpPr>
          <p:cNvPr id="6" name="Right Brace 5"/>
          <p:cNvSpPr/>
          <p:nvPr/>
        </p:nvSpPr>
        <p:spPr bwMode="auto">
          <a:xfrm rot="5400000">
            <a:off x="6243974" y="4391416"/>
            <a:ext cx="533963" cy="2149720"/>
          </a:xfrm>
          <a:prstGeom prst="rightBrace">
            <a:avLst>
              <a:gd name="adj1" fmla="val 8333"/>
              <a:gd name="adj2" fmla="val 747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57239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</a:t>
            </a:r>
            <a:r>
              <a:rPr lang="en-US" sz="2000" i="1" dirty="0" smtClean="0"/>
              <a:t>chedule </a:t>
            </a:r>
            <a:r>
              <a:rPr lang="en-US" sz="2000" b="1" i="1" u="sng" dirty="0" smtClean="0"/>
              <a:t>NOT</a:t>
            </a:r>
            <a:r>
              <a:rPr lang="en-US" sz="2000" i="1" dirty="0" smtClean="0"/>
              <a:t> final</a:t>
            </a:r>
            <a:endParaRPr lang="en-US" sz="2000" i="1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2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0935382">
            <a:off x="2366253" y="5169795"/>
            <a:ext cx="2448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i="1" smtClean="0">
                <a:solidFill>
                  <a:srgbClr val="7030A0"/>
                </a:solidFill>
              </a:rPr>
              <a:t>run </a:t>
            </a:r>
            <a:r>
              <a:rPr lang="is-IS" sz="2000" i="1" dirty="0" smtClean="0">
                <a:solidFill>
                  <a:srgbClr val="7030A0"/>
                </a:solidFill>
              </a:rPr>
              <a:t>period </a:t>
            </a:r>
            <a:r>
              <a:rPr lang="en-US" sz="2000" i="1" dirty="0" smtClean="0">
                <a:solidFill>
                  <a:srgbClr val="7030A0"/>
                </a:solidFill>
              </a:rPr>
              <a:t>perhaps to be cancelled</a:t>
            </a:r>
            <a:endParaRPr lang="en-US" sz="2000" i="1" dirty="0">
              <a:solidFill>
                <a:srgbClr val="7030A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572000" y="4942685"/>
            <a:ext cx="1153906" cy="4305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445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7" y="3439064"/>
            <a:ext cx="4200122" cy="2922969"/>
          </a:xfrm>
          <a:prstGeom prst="rect">
            <a:avLst/>
          </a:prstGeom>
        </p:spPr>
      </p:pic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"/>
                <a:cs typeface="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a typeface=""/>
                <a:cs typeface=""/>
              </a:rPr>
              <a:t>E12-06-114 </a:t>
            </a:r>
            <a:r>
              <a:rPr lang="en-US" sz="2800" b="1" dirty="0" smtClean="0">
                <a:solidFill>
                  <a:prstClr val="black"/>
                </a:solidFill>
                <a:ea typeface=""/>
                <a:cs typeface=""/>
              </a:rPr>
              <a:t>DVCS </a:t>
            </a:r>
            <a:r>
              <a:rPr lang="en-US" sz="2800" b="1" dirty="0" smtClean="0">
                <a:solidFill>
                  <a:prstClr val="black"/>
                </a:solidFill>
                <a:ea typeface=""/>
                <a:cs typeface=""/>
              </a:rPr>
              <a:t>Experiment </a:t>
            </a:r>
            <a:r>
              <a:rPr lang="en-US" dirty="0" smtClean="0">
                <a:solidFill>
                  <a:prstClr val="black"/>
                </a:solidFill>
                <a:ea typeface=""/>
                <a:cs typeface=""/>
              </a:rPr>
              <a:t>(see </a:t>
            </a:r>
            <a:r>
              <a:rPr lang="en-US" dirty="0" smtClean="0"/>
              <a:t>H. Rashad talk)</a:t>
            </a:r>
            <a:endParaRPr lang="en-US" sz="2800" dirty="0">
              <a:solidFill>
                <a:prstClr val="black"/>
              </a:solidFill>
              <a:ea typeface=""/>
              <a:cs typeface=""/>
            </a:endParaRP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286072" y="761999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5759" y="4114800"/>
            <a:ext cx="23762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199E12"/>
                </a:solidFill>
                <a:latin typeface="Symbol" panose="05050102010706020507" pitchFamily="18" charset="2"/>
                <a:ea typeface=""/>
                <a:cs typeface="Symap" panose="00000400000000000000" pitchFamily="2" charset="0"/>
              </a:rPr>
              <a:t>p</a:t>
            </a:r>
            <a:r>
              <a:rPr lang="en-US" sz="1700" baseline="300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0</a:t>
            </a:r>
            <a:r>
              <a:rPr lang="en-US" sz="17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 ’s reconstructed in DVCS calorimeter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124" y="876685"/>
            <a:ext cx="4176464" cy="215443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Times"/>
                <a:ea typeface=""/>
                <a:cs typeface=""/>
              </a:rPr>
              <a:t>100 PAC days approved: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srgbClr val="C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prstClr val="black"/>
                </a:solidFill>
                <a:latin typeface="Times"/>
                <a:ea typeface=""/>
                <a:cs typeface=""/>
              </a:rPr>
              <a:t>High impact experiment for nucleon 3D imaging program</a:t>
            </a:r>
            <a:endParaRPr lang="en-US" sz="1800" dirty="0">
              <a:solidFill>
                <a:prstClr val="black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High precision scaling tests of the DVCS cross section at constant </a:t>
            </a:r>
            <a:r>
              <a:rPr lang="en-US" sz="18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x</a:t>
            </a:r>
            <a:r>
              <a:rPr lang="en-US" sz="1800" baseline="-250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B</a:t>
            </a: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CEBAF12 will allow </a:t>
            </a:r>
            <a:r>
              <a:rPr lang="en-US" sz="1800" dirty="0" smtClean="0">
                <a:solidFill>
                  <a:prstClr val="black"/>
                </a:solidFill>
                <a:latin typeface="Times"/>
                <a:ea typeface=""/>
                <a:cs typeface=""/>
              </a:rPr>
              <a:t>first time exploration of </a:t>
            </a: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the high </a:t>
            </a:r>
            <a:r>
              <a:rPr lang="en-US" sz="18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x</a:t>
            </a:r>
            <a:r>
              <a:rPr lang="en-US" sz="1800" baseline="-250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B</a:t>
            </a: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 region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71600"/>
            <a:ext cx="3638872" cy="2477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0864" y="836712"/>
            <a:ext cx="336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Excellent coincident time resolution: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250 MHz beam 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96" y="3068960"/>
            <a:ext cx="50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C00000"/>
                </a:solidFill>
                <a:latin typeface="Times"/>
                <a:ea typeface=""/>
                <a:cs typeface=""/>
              </a:rPr>
              <a:t>Planned 50</a:t>
            </a:r>
            <a:r>
              <a:rPr lang="en-US" sz="1800" i="1" dirty="0" smtClean="0">
                <a:solidFill>
                  <a:srgbClr val="C00000"/>
                </a:solidFill>
                <a:latin typeface="Times"/>
                <a:ea typeface=""/>
                <a:cs typeface=""/>
              </a:rPr>
              <a:t>% </a:t>
            </a:r>
            <a:r>
              <a:rPr lang="en-US" sz="1800" i="1" dirty="0">
                <a:solidFill>
                  <a:srgbClr val="C00000"/>
                </a:solidFill>
                <a:latin typeface="Times"/>
                <a:ea typeface=""/>
                <a:cs typeface=""/>
              </a:rPr>
              <a:t>of experiment completed in 2014-2016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z="2000" smtClean="0">
                <a:solidFill>
                  <a:prstClr val="white"/>
                </a:solidFill>
              </a:rPr>
              <a:pPr defTabSz="457200"/>
              <a:t>3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8843" y="4038600"/>
            <a:ext cx="4572000" cy="2123658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Times"/>
                <a:ea typeface=""/>
                <a:cs typeface=""/>
              </a:rPr>
              <a:t>Analysis path:</a:t>
            </a:r>
            <a:endParaRPr lang="en-US" sz="1800" dirty="0">
              <a:solidFill>
                <a:srgbClr val="C00000"/>
              </a:solidFill>
              <a:latin typeface="Times"/>
              <a:ea typeface="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srgbClr val="C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Jun’17: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R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eport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at </a:t>
            </a:r>
            <a:r>
              <a:rPr lang="en-US" sz="1800" dirty="0" err="1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JLab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Summer Meeting.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Jan’18: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Preliminary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results on </a:t>
            </a:r>
            <a:r>
              <a:rPr lang="en-US" sz="1800" dirty="0" smtClean="0">
                <a:solidFill>
                  <a:srgbClr val="000000"/>
                </a:solidFill>
                <a:latin typeface="Symbol" panose="05050102010706020507" pitchFamily="18" charset="2"/>
                <a:ea typeface=""/>
                <a:cs typeface=""/>
              </a:rPr>
              <a:t>p</a:t>
            </a:r>
            <a:r>
              <a:rPr lang="en-US" sz="1800" baseline="300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at </a:t>
            </a:r>
            <a:r>
              <a:rPr lang="en-US" sz="1800" i="1" dirty="0" err="1" smtClean="0">
                <a:solidFill>
                  <a:srgbClr val="000000"/>
                </a:solidFill>
                <a:latin typeface="Times"/>
                <a:ea typeface=""/>
                <a:cs typeface=""/>
              </a:rPr>
              <a:t>x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Times"/>
                <a:ea typeface=""/>
                <a:cs typeface=""/>
              </a:rPr>
              <a:t>B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=0.36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Apr’18: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Preliminary results on DVCS </a:t>
            </a:r>
            <a:endParaRPr lang="en-US" sz="1800" dirty="0" smtClean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Jul’18 :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Short paper submitted to PRL on </a:t>
            </a:r>
            <a:r>
              <a:rPr lang="en-US" sz="1800" dirty="0" smtClean="0">
                <a:solidFill>
                  <a:srgbClr val="000000"/>
                </a:solidFill>
                <a:latin typeface="Symbol" panose="05050102010706020507" pitchFamily="18" charset="2"/>
                <a:ea typeface=""/>
                <a:cs typeface=""/>
              </a:rPr>
              <a:t>p</a:t>
            </a:r>
            <a:r>
              <a:rPr lang="en-US" sz="1800" baseline="300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0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Jan’19: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Letter to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PRL on 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DVCS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Jul’19: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Long 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paper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to PRC (DVCS &amp; pi0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)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700" y="4191743"/>
            <a:ext cx="95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002060"/>
                </a:solidFill>
                <a:latin typeface="Comic Sans MS" panose="030F0702030302020204" pitchFamily="66" charset="0"/>
                <a:ea typeface=""/>
                <a:cs typeface="Arial" pitchFamily="34" charset="0"/>
              </a:rPr>
              <a:t>10 MeV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"/>
                <a:cs typeface="Arial" pitchFamily="34" charset="0"/>
              </a:rPr>
              <a:t>resolution</a:t>
            </a:r>
            <a:endParaRPr lang="en-US" sz="1200" dirty="0" smtClean="0">
              <a:solidFill>
                <a:srgbClr val="002060"/>
              </a:solidFill>
              <a:latin typeface="Comic Sans MS" panose="030F0702030302020204" pitchFamily="66" charset="0"/>
              <a:ea typeface="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stomShape 1"/>
          <p:cNvSpPr/>
          <p:nvPr/>
        </p:nvSpPr>
        <p:spPr>
          <a:xfrm>
            <a:off x="457172" y="77753"/>
            <a:ext cx="8228437" cy="555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726" fontAlgn="auto">
              <a:spcBef>
                <a:spcPts val="0"/>
              </a:spcBef>
              <a:spcAft>
                <a:spcPts val="0"/>
              </a:spcAft>
            </a:pPr>
            <a:r>
              <a:rPr lang="en-US" sz="2903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E012-07-108 Experiment 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6" name="CustomShape 2"/>
          <p:cNvSpPr/>
          <p:nvPr/>
        </p:nvSpPr>
        <p:spPr>
          <a:xfrm>
            <a:off x="557424" y="491682"/>
            <a:ext cx="8128185" cy="545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 defTabSz="414726" fontAlgn="auto">
              <a:spcBef>
                <a:spcPts val="0"/>
              </a:spcBef>
              <a:spcAft>
                <a:spcPts val="0"/>
              </a:spcAft>
            </a:pPr>
            <a:r>
              <a:rPr lang="en-US" sz="1814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Precision Measurement of the Proton Elastic Cross-Section at High Q</a:t>
            </a:r>
            <a:r>
              <a:rPr lang="en-US" sz="1814" spc="-1" baseline="30000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7" name="CustomShape 3"/>
          <p:cNvSpPr/>
          <p:nvPr/>
        </p:nvSpPr>
        <p:spPr>
          <a:xfrm>
            <a:off x="248833" y="927766"/>
            <a:ext cx="8708793" cy="12248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95934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2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Precision e-p elastic cross-section is necessary to: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lvl="1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Determine </a:t>
            </a:r>
            <a:r>
              <a:rPr lang="en-US" sz="145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GEp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en-US" sz="145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GMp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and TPE contributions at high Q</a:t>
            </a:r>
            <a:r>
              <a:rPr lang="en-US" sz="1451" spc="-1" baseline="30000" dirty="0"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in combination with polarization measurements</a:t>
            </a:r>
          </a:p>
          <a:p>
            <a:pPr marL="391867" lvl="1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Find absolute form factor values </a:t>
            </a: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for 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12-GeV era </a:t>
            </a: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(SBS) </a:t>
            </a:r>
            <a:r>
              <a:rPr lang="en-US" sz="1451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JLab</a:t>
            </a: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experiments</a:t>
            </a:r>
            <a:endParaRPr lang="en-US" sz="1633" spc="-1" dirty="0">
              <a:uFill>
                <a:solidFill>
                  <a:srgbClr val="FFFFFF"/>
                </a:solidFill>
              </a:uFill>
            </a:endParaRPr>
          </a:p>
          <a:p>
            <a:pPr marL="195934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i="1" u="sng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Preliminary cross-section results are presented below with 5% uncertainty (total)</a:t>
            </a:r>
            <a:endParaRPr lang="en-US" sz="1800" b="1" i="1" u="sng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</a:endParaRPr>
          </a:p>
          <a:p>
            <a:pPr marL="195934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2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Final results will be available by spring 2018 with better than 2% systematic uncertainty 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1656001" y="2580445"/>
            <a:ext cx="5808633" cy="4198761"/>
          </a:xfrm>
          <a:prstGeom prst="rect">
            <a:avLst/>
          </a:prstGeom>
          <a:ln>
            <a:noFill/>
          </a:ln>
        </p:spPr>
      </p:pic>
      <p:sp>
        <p:nvSpPr>
          <p:cNvPr id="39" name="Line 4"/>
          <p:cNvSpPr/>
          <p:nvPr/>
        </p:nvSpPr>
        <p:spPr>
          <a:xfrm>
            <a:off x="165888" y="912744"/>
            <a:ext cx="8875008" cy="327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7308304" y="3429000"/>
            <a:ext cx="137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7030A0"/>
                </a:solidFill>
              </a:rPr>
              <a:t>See E. Christy talk</a:t>
            </a:r>
            <a:endParaRPr lang="en-US" sz="1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811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45" y="2145725"/>
            <a:ext cx="5541455" cy="437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16241"/>
            <a:ext cx="885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entury Gothic"/>
                <a:ea typeface=""/>
                <a:cs typeface="Century Gothic"/>
              </a:rPr>
              <a:t>Jefferson Lab Experiment 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  <a:ea typeface=""/>
                <a:cs typeface="Century Gothic"/>
              </a:rPr>
              <a:t>E12-14-012 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  <a:ea typeface=""/>
                <a:cs typeface="Century Gothic"/>
              </a:rPr>
              <a:t>(see </a:t>
            </a:r>
            <a:r>
              <a:rPr lang="en-US" sz="2000" dirty="0" smtClean="0"/>
              <a:t>D. Nguyen talk)</a:t>
            </a:r>
            <a:endParaRPr lang="en-US" sz="2000" dirty="0">
              <a:solidFill>
                <a:prstClr val="black"/>
              </a:solidFill>
              <a:latin typeface="Century Gothic"/>
              <a:ea typeface="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99" y="4724401"/>
            <a:ext cx="3602546" cy="1754326"/>
          </a:xfrm>
          <a:prstGeom prst="rect">
            <a:avLst/>
          </a:prstGeom>
          <a:ln w="28575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Approved in July 2014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	Scientific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Grade A-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	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Data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taking started in Feb.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2017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	Data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taking completed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Mar. 	2017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8000"/>
                </a:solidFill>
                <a:latin typeface="Calibri"/>
                <a:ea typeface=""/>
                <a:cs typeface=""/>
              </a:rPr>
              <a:t>First publication expected Fall 2017</a:t>
            </a:r>
            <a:endParaRPr lang="en-US" sz="1800" b="1" dirty="0">
              <a:solidFill>
                <a:srgbClr val="008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3377" y="6412468"/>
            <a:ext cx="789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/>
                <a:ea typeface=""/>
                <a:cs typeface=""/>
              </a:rPr>
              <a:t>Data</a:t>
            </a:r>
            <a:endParaRPr lang="en-US" b="1" dirty="0">
              <a:solidFill>
                <a:srgbClr val="660066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5932" y="6461125"/>
            <a:ext cx="11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Simulation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6910" y="1944839"/>
            <a:ext cx="3149061" cy="346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93376" y="990732"/>
            <a:ext cx="4250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Collaboration of 31 physicists, from 8 institutions, based in USA, Europe and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Japan</a:t>
            </a:r>
            <a:endParaRPr lang="en-US" sz="12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Spokesman: O. Benhar (INFN), D. Day (UVA), D.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Higinbotham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(JLAB), C. Mariani (VT)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9" y="836712"/>
            <a:ext cx="34280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7030A0"/>
                </a:solidFill>
                <a:latin typeface="Calibri"/>
                <a:ea typeface=""/>
                <a:cs typeface=""/>
              </a:rPr>
              <a:t>A measurement of the Argon spectral function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Fundamental nuclear physics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observable critical to new generations of neutrino experiments such as DUNE and MicroBooNE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7669" y="2119606"/>
            <a:ext cx="2722778" cy="4748951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0447" y="2117930"/>
            <a:ext cx="2593553" cy="4748951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99" y="3363651"/>
            <a:ext cx="3792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multi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-disciplinary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effort that promotes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a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synergy between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nuclear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theorist, experimentalists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and neutrino physicists.</a:t>
            </a:r>
          </a:p>
        </p:txBody>
      </p:sp>
    </p:spTree>
    <p:extLst>
      <p:ext uri="{BB962C8B-B14F-4D97-AF65-F5344CB8AC3E}">
        <p14:creationId xmlns:p14="http://schemas.microsoft.com/office/powerpoint/2010/main" val="13413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6429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Group Preparations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836712"/>
            <a:ext cx="655272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experiments approved </a:t>
            </a:r>
            <a:endParaRPr lang="en-US" sz="2000" dirty="0"/>
          </a:p>
          <a:p>
            <a:pPr marL="800100" lvl="1" indent="-342900">
              <a:buFont typeface=".AppleSystemUIFont" charset="-120"/>
              <a:buChar char="-"/>
            </a:pPr>
            <a:r>
              <a:rPr lang="en-US" sz="2000" dirty="0" smtClean="0"/>
              <a:t>2 PAC 40 “high impact” </a:t>
            </a:r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Preparing for Fall </a:t>
            </a:r>
            <a:r>
              <a:rPr lang="en-US" sz="2000" dirty="0" smtClean="0"/>
              <a:t>run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en-US" sz="2000" i="1" dirty="0"/>
              <a:t>Graduate students, postdocs on site and </a:t>
            </a:r>
            <a:r>
              <a:rPr lang="en-US" sz="2000" i="1" dirty="0" smtClean="0"/>
              <a:t>ready</a:t>
            </a:r>
            <a:endParaRPr lang="en-US" sz="2000" i="1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3923928" y="6465966"/>
            <a:ext cx="2190530" cy="2108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6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12976"/>
            <a:ext cx="4941078" cy="325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30" y="869991"/>
            <a:ext cx="2776110" cy="16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8582" y="4542082"/>
            <a:ext cx="4167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dirty="0">
                <a:solidFill>
                  <a:srgbClr val="01853C"/>
                </a:solidFill>
              </a:rPr>
              <a:t>Installation currently underway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2000" dirty="0"/>
              <a:t>Target 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/>
              <a:t>Target and safety systems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2000" dirty="0"/>
              <a:t>Scattering chamber rotation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2000" dirty="0"/>
              <a:t>Target installation platform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272" y="836712"/>
            <a:ext cx="2291224" cy="37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07296" y="1124744"/>
            <a:ext cx="6336704" cy="4390182"/>
            <a:chOff x="109728" y="980728"/>
            <a:chExt cx="8497824" cy="54821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8" y="980728"/>
              <a:ext cx="8497824" cy="5422619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3401568" y="2962656"/>
              <a:ext cx="36576" cy="1170432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3438144" y="2767584"/>
              <a:ext cx="920496" cy="195072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419856" y="4133088"/>
              <a:ext cx="786384" cy="3048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58640" y="2767584"/>
              <a:ext cx="957072" cy="365760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358640" y="4437888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06240" y="4437888"/>
              <a:ext cx="152400" cy="0"/>
            </a:xfrm>
            <a:prstGeom prst="line">
              <a:avLst/>
            </a:prstGeom>
            <a:ln w="50800"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44117" y="2131209"/>
              <a:ext cx="2840737" cy="1152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Stationary fence upstream of target</a:t>
              </a:r>
              <a:endParaRPr lang="en-US" sz="18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19243" y="1602685"/>
              <a:ext cx="3233928" cy="1268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Retractable fence rotates with each HRS </a:t>
              </a:r>
              <a:r>
                <a:rPr lang="en-US" b="1" dirty="0" smtClean="0"/>
                <a:t>arm</a:t>
              </a:r>
              <a:endParaRPr lang="en-US" b="1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715256" y="5401056"/>
              <a:ext cx="341376" cy="58521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717792" y="2548128"/>
              <a:ext cx="938784" cy="207264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090016" y="2956399"/>
              <a:ext cx="1234590" cy="3941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079492" y="2767584"/>
              <a:ext cx="496823" cy="1888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681473" y="3962322"/>
              <a:ext cx="1975103" cy="1152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Inner ring 25 feet in diameter</a:t>
              </a:r>
              <a:endParaRPr lang="en-US" sz="1800" b="1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5056633" y="3962324"/>
              <a:ext cx="624840" cy="386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865376" y="4925568"/>
              <a:ext cx="2493264" cy="1537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Underpass restricted by fence on each HRS</a:t>
              </a:r>
              <a:r>
                <a:rPr lang="en-US" sz="1400" b="1" dirty="0" smtClean="0"/>
                <a:t> </a:t>
              </a:r>
              <a:r>
                <a:rPr lang="en-US" sz="1800" b="1" dirty="0" smtClean="0"/>
                <a:t>arm</a:t>
              </a:r>
              <a:endParaRPr lang="en-US" sz="1800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924773" y="5566582"/>
              <a:ext cx="912402" cy="1270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729740" y="116632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New restrictions</a:t>
            </a:r>
            <a:r>
              <a:rPr lang="is-IS" sz="2800" i="1" dirty="0" smtClean="0"/>
              <a:t>…</a:t>
            </a:r>
            <a:endParaRPr lang="en-US" sz="28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363" y="986924"/>
            <a:ext cx="27755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Very likely there will be new/additional general Hall training and access restrictions, CANS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Within ”the fence” very restricted access (target group, Hall technical staff)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For this + constrained scheduling, plan to MINIMIZE accesses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835684" y="5735836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mtClean="0">
                <a:solidFill>
                  <a:srgbClr val="7030A0"/>
                </a:solidFill>
              </a:rPr>
              <a:t>Stay </a:t>
            </a:r>
            <a:r>
              <a:rPr lang="en-US" sz="2000" i="1" dirty="0" smtClean="0">
                <a:solidFill>
                  <a:srgbClr val="7030A0"/>
                </a:solidFill>
              </a:rPr>
              <a:t>tuned for </a:t>
            </a:r>
            <a:r>
              <a:rPr lang="en-US" sz="2000" i="1" smtClean="0">
                <a:solidFill>
                  <a:srgbClr val="7030A0"/>
                </a:solidFill>
              </a:rPr>
              <a:t>a ~mid-late </a:t>
            </a:r>
            <a:r>
              <a:rPr lang="en-US" sz="2000" i="1" dirty="0" smtClean="0">
                <a:solidFill>
                  <a:srgbClr val="7030A0"/>
                </a:solidFill>
              </a:rPr>
              <a:t>Summer email</a:t>
            </a:r>
            <a:r>
              <a:rPr lang="is-IS" sz="2000" i="1" dirty="0" smtClean="0">
                <a:solidFill>
                  <a:srgbClr val="7030A0"/>
                </a:solidFill>
              </a:rPr>
              <a:t>….</a:t>
            </a:r>
            <a:endParaRPr lang="en-US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9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93104" y="620688"/>
            <a:ext cx="5645447" cy="5472608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endParaRPr lang="en-US" sz="1600" b="1" dirty="0" smtClean="0">
              <a:solidFill>
                <a:srgbClr val="002060"/>
              </a:solidFill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Constantia"/>
                <a:cs typeface="Constantia"/>
              </a:rPr>
              <a:t>Polarized </a:t>
            </a:r>
            <a:r>
              <a:rPr lang="en-US" sz="2000" b="1" baseline="30000" dirty="0">
                <a:solidFill>
                  <a:srgbClr val="002060"/>
                </a:solidFill>
                <a:latin typeface="Constantia"/>
                <a:cs typeface="Constantia"/>
              </a:rPr>
              <a:t>3</a:t>
            </a:r>
            <a:r>
              <a:rPr lang="en-US" sz="2000" b="1" dirty="0">
                <a:solidFill>
                  <a:srgbClr val="002060"/>
                </a:solidFill>
                <a:latin typeface="Constantia"/>
                <a:cs typeface="Constantia"/>
              </a:rPr>
              <a:t>He target improvements and continued </a:t>
            </a:r>
            <a:r>
              <a:rPr lang="en-US" sz="2000" b="1" dirty="0" smtClean="0">
                <a:solidFill>
                  <a:srgbClr val="002060"/>
                </a:solidFill>
                <a:latin typeface="Constantia"/>
                <a:cs typeface="Constantia"/>
              </a:rPr>
              <a:t>development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Constantia"/>
                <a:cs typeface="Constantia"/>
              </a:rPr>
              <a:t>Two capital equipment projects</a:t>
            </a:r>
            <a:endParaRPr lang="en-US" sz="1800" dirty="0" smtClean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r>
              <a:rPr lang="en-US" sz="1600" u="sng" dirty="0" smtClean="0">
                <a:latin typeface="Constantia"/>
                <a:cs typeface="Constantia"/>
              </a:rPr>
              <a:t>Phase I </a:t>
            </a:r>
            <a:r>
              <a:rPr lang="en-US" sz="1600" dirty="0" smtClean="0">
                <a:latin typeface="Constantia"/>
                <a:cs typeface="Constantia"/>
              </a:rPr>
              <a:t>upgrade of existing target 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Implementable in either Hall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marL="1828800" lvl="4" indent="0">
              <a:buNone/>
            </a:pPr>
            <a:r>
              <a:rPr lang="en-US" sz="1600" i="1" dirty="0" smtClean="0">
                <a:solidFill>
                  <a:srgbClr val="7030A0"/>
                </a:solidFill>
                <a:latin typeface="Constantia"/>
                <a:cs typeface="Constantia"/>
              </a:rPr>
              <a:t>Phase I could be installed with ~6 month notice</a:t>
            </a:r>
          </a:p>
          <a:p>
            <a:pPr lvl="4" eaLnBrk="1" hangingPunct="1">
              <a:buFont typeface="Lucida Grande"/>
              <a:buChar char="-"/>
            </a:pPr>
            <a:endParaRPr lang="en-US" sz="1600" dirty="0" smtClean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r>
              <a:rPr lang="en-US" sz="1600" u="sng" dirty="0" smtClean="0">
                <a:latin typeface="Constantia"/>
                <a:cs typeface="Constantia"/>
              </a:rPr>
              <a:t>Phase </a:t>
            </a:r>
            <a:r>
              <a:rPr lang="en-US" sz="1600" u="sng" dirty="0" smtClean="0">
                <a:latin typeface="Constantia"/>
                <a:cs typeface="Constantia"/>
              </a:rPr>
              <a:t>II</a:t>
            </a:r>
            <a:r>
              <a:rPr lang="en-US" sz="1600" dirty="0" smtClean="0">
                <a:latin typeface="Constantia"/>
                <a:cs typeface="Constantia"/>
              </a:rPr>
              <a:t> (SBS </a:t>
            </a:r>
            <a:r>
              <a:rPr lang="en-US" sz="1600" dirty="0" err="1" smtClean="0">
                <a:latin typeface="Constantia"/>
                <a:cs typeface="Constantia"/>
              </a:rPr>
              <a:t>GEn</a:t>
            </a:r>
            <a:r>
              <a:rPr lang="en-US" sz="1600" dirty="0" smtClean="0">
                <a:latin typeface="Constantia"/>
                <a:cs typeface="Constantia"/>
              </a:rPr>
              <a:t> type) </a:t>
            </a:r>
            <a:r>
              <a:rPr lang="en-US" sz="1600" dirty="0">
                <a:latin typeface="Constantia"/>
                <a:cs typeface="Constantia"/>
              </a:rPr>
              <a:t>d</a:t>
            </a:r>
            <a:r>
              <a:rPr lang="en-US" sz="1600" dirty="0" smtClean="0">
                <a:latin typeface="Constantia"/>
                <a:cs typeface="Constantia"/>
              </a:rPr>
              <a:t>esign </a:t>
            </a:r>
            <a:r>
              <a:rPr lang="en-US" sz="1600" dirty="0" smtClean="0">
                <a:latin typeface="Constantia"/>
                <a:cs typeface="Constantia"/>
              </a:rPr>
              <a:t>frozen as of Summer </a:t>
            </a:r>
            <a:r>
              <a:rPr lang="en-US" sz="1600" dirty="0" smtClean="0">
                <a:latin typeface="Constantia"/>
                <a:cs typeface="Constantia"/>
              </a:rPr>
              <a:t>2016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Dual pumping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6</a:t>
            </a:r>
            <a:r>
              <a:rPr lang="en-US" sz="1600" dirty="0" smtClean="0">
                <a:latin typeface="Constantia"/>
                <a:cs typeface="Constantia"/>
              </a:rPr>
              <a:t>0 cm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Metal end windows for high current</a:t>
            </a:r>
          </a:p>
          <a:p>
            <a:pPr marL="1828800" lvl="4" indent="0" eaLnBrk="1" hangingPunct="1">
              <a:buNone/>
            </a:pPr>
            <a:r>
              <a:rPr lang="en-US" sz="1600" i="1" dirty="0" smtClean="0">
                <a:solidFill>
                  <a:srgbClr val="7030A0"/>
                </a:solidFill>
                <a:latin typeface="Constantia"/>
                <a:cs typeface="Constantia"/>
              </a:rPr>
              <a:t>Phase II (SBS Gen type) ready by June 2019</a:t>
            </a:r>
          </a:p>
          <a:p>
            <a:pPr lvl="4" eaLnBrk="1" hangingPunct="1">
              <a:buFont typeface="Lucida Grande"/>
              <a:buChar char="-"/>
            </a:pPr>
            <a:endParaRPr lang="en-US" sz="1600" dirty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3589088"/>
            <a:ext cx="3851920" cy="2864248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4225280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</a:rPr>
              <a:t>7</a:t>
            </a:r>
          </a:p>
        </p:txBody>
      </p:sp>
      <p:pic>
        <p:nvPicPr>
          <p:cNvPr id="8" name="Picture 7" descr="oven-cell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563" r="6631" b="3848"/>
          <a:stretch>
            <a:fillRect/>
          </a:stretch>
        </p:blipFill>
        <p:spPr bwMode="auto">
          <a:xfrm>
            <a:off x="5328592" y="744722"/>
            <a:ext cx="3815408" cy="329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980727"/>
            <a:ext cx="9460855" cy="5602871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onstantia"/>
                <a:cs typeface="Constantia"/>
              </a:rPr>
              <a:t>PREX2/CREX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i="1" dirty="0" smtClean="0">
                <a:solidFill>
                  <a:srgbClr val="660066"/>
                </a:solidFill>
                <a:latin typeface="Constantia"/>
                <a:cs typeface="Constantia"/>
              </a:rPr>
              <a:t>Successful ERR May 2017 </a:t>
            </a:r>
            <a:r>
              <a:rPr lang="en-US" sz="1600" dirty="0" smtClean="0">
                <a:latin typeface="Constantia"/>
                <a:cs typeface="Constantia"/>
              </a:rPr>
              <a:t>(some work to do)</a:t>
            </a:r>
            <a:endParaRPr lang="en-US" sz="1600" dirty="0" smtClean="0">
              <a:latin typeface="Constantia"/>
              <a:cs typeface="Constantia"/>
            </a:endParaRP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Combined target chamber, shielding </a:t>
            </a:r>
            <a:r>
              <a:rPr lang="en-US" sz="1600" dirty="0" smtClean="0">
                <a:latin typeface="Constantia"/>
                <a:cs typeface="Constantia"/>
              </a:rPr>
              <a:t>design, new target position reduced current in  septum</a:t>
            </a:r>
            <a:endParaRPr lang="en-US" sz="1600" dirty="0" smtClean="0">
              <a:latin typeface="Constantia"/>
              <a:cs typeface="Constantia"/>
            </a:endParaRP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fluid dynamics for target design, target heating tests planned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Parity beamline diagnostic tests during DVCS/</a:t>
            </a:r>
            <a:r>
              <a:rPr lang="en-US" sz="1600" dirty="0" err="1" smtClean="0">
                <a:latin typeface="Constantia"/>
                <a:cs typeface="Constantia"/>
              </a:rPr>
              <a:t>GMp</a:t>
            </a:r>
            <a:r>
              <a:rPr lang="en-US" sz="1600" dirty="0" smtClean="0">
                <a:latin typeface="Constantia"/>
                <a:cs typeface="Constantia"/>
              </a:rPr>
              <a:t> </a:t>
            </a:r>
            <a:endParaRPr lang="en-US" sz="1600" dirty="0" smtClean="0">
              <a:latin typeface="Constantia"/>
              <a:cs typeface="Constantia"/>
            </a:endParaRP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Polarimetry – Moller now removed from Hall for Kerr effect measurements, new target ladder design and installation (Temple)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Regular </a:t>
            </a:r>
            <a:r>
              <a:rPr lang="en-US" sz="1600" dirty="0" smtClean="0">
                <a:latin typeface="Constantia"/>
                <a:cs typeface="Constantia"/>
              </a:rPr>
              <a:t>parity quality beam </a:t>
            </a:r>
            <a:r>
              <a:rPr lang="en-US" sz="1600" dirty="0" smtClean="0">
                <a:latin typeface="Constantia"/>
                <a:cs typeface="Constantia"/>
              </a:rPr>
              <a:t>meetings continue (led by R. Suleiman, accelerator)</a:t>
            </a:r>
            <a:endParaRPr lang="en-US" sz="1600" dirty="0" smtClean="0">
              <a:latin typeface="Constantia"/>
              <a:cs typeface="Constantia"/>
            </a:endParaRPr>
          </a:p>
          <a:p>
            <a:pPr marL="914400" lvl="2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0" y="3800002"/>
            <a:ext cx="3630846" cy="266200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7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35896" y="3800002"/>
            <a:ext cx="5508104" cy="2653333"/>
            <a:chOff x="406761" y="968187"/>
            <a:chExt cx="8427957" cy="5274721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61" y="968187"/>
              <a:ext cx="8427957" cy="527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64505" y="1332129"/>
              <a:ext cx="2455575" cy="12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Scattering Chamber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32212" y="2097738"/>
              <a:ext cx="2065068" cy="73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Collimator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22327" y="2932010"/>
              <a:ext cx="1762873" cy="73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Septum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2212" y="4668270"/>
              <a:ext cx="2272552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Septum Support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38940" y="1240017"/>
              <a:ext cx="1818580" cy="857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Resistive Q1 Magnets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0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90319</TotalTime>
  <Words>1009</Words>
  <Application>Microsoft Macintosh PowerPoint</Application>
  <PresentationFormat>On-screen Show (4:3)</PresentationFormat>
  <Paragraphs>219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.AppleSystemUIFont</vt:lpstr>
      <vt:lpstr>Calibri</vt:lpstr>
      <vt:lpstr>Century Gothic</vt:lpstr>
      <vt:lpstr>Comic Sans MS</vt:lpstr>
      <vt:lpstr>Constantia</vt:lpstr>
      <vt:lpstr>DejaVu Sans</vt:lpstr>
      <vt:lpstr>Lucida Grande</vt:lpstr>
      <vt:lpstr>Minion Pro</vt:lpstr>
      <vt:lpstr>ＭＳ Ｐゴシック</vt:lpstr>
      <vt:lpstr>Symap</vt:lpstr>
      <vt:lpstr>Symbol</vt:lpstr>
      <vt:lpstr>Times</vt:lpstr>
      <vt:lpstr>Times New Roman</vt:lpstr>
      <vt:lpstr>Verdana</vt:lpstr>
      <vt:lpstr>Wingdings</vt:lpstr>
      <vt:lpstr>Wingdings 2</vt:lpstr>
      <vt:lpstr>Arial</vt:lpstr>
      <vt:lpstr>3_JLab_PowerPoint1</vt:lpstr>
      <vt:lpstr>2_JLab_PowerPoint1</vt:lpstr>
      <vt:lpstr>Office Theme</vt:lpstr>
      <vt:lpstr>1_Office Theme</vt:lpstr>
      <vt:lpstr>PowerPoint Presentation</vt:lpstr>
      <vt:lpstr>Hall A Projected Experiment Schedule from 1/2017  Experiments in red represent PAC42 “high impact” experiments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3H</vt:lpstr>
      <vt:lpstr>Beyond 3H</vt:lpstr>
      <vt:lpstr>PowerPoint Presentation</vt:lpstr>
      <vt:lpstr>SBS</vt:lpstr>
      <vt:lpstr>MOLLER</vt:lpstr>
      <vt:lpstr>SoLID</vt:lpstr>
      <vt:lpstr>PowerPoint Presentation</vt:lpstr>
      <vt:lpstr>PowerPoint Presentation</vt:lpstr>
      <vt:lpstr>PARTY!!</vt:lpstr>
    </vt:vector>
  </TitlesOfParts>
  <Company>Sony Electronics, Inc.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Microsoft Office User</cp:lastModifiedBy>
  <cp:revision>697</cp:revision>
  <cp:lastPrinted>2016-01-09T13:48:20Z</cp:lastPrinted>
  <dcterms:created xsi:type="dcterms:W3CDTF">2010-06-22T16:39:58Z</dcterms:created>
  <dcterms:modified xsi:type="dcterms:W3CDTF">2017-06-21T21:50:45Z</dcterms:modified>
</cp:coreProperties>
</file>